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660"/>
  </p:normalViewPr>
  <p:slideViewPr>
    <p:cSldViewPr snapToGrid="0">
      <p:cViewPr varScale="1">
        <p:scale>
          <a:sx n="76" d="100"/>
          <a:sy n="76" d="100"/>
        </p:scale>
        <p:origin x="7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4/17/2026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dirty="0"/>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2/12/2026</a:t>
            </a:r>
            <a:endParaRPr lang="en-US" dirty="0"/>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2/12/2026</a:t>
            </a:r>
            <a:endParaRPr lang="en-US" dirty="0"/>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dirty="0"/>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2/12/2026</a:t>
            </a:r>
            <a:endParaRPr lang="en-US" dirty="0"/>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dirty="0"/>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2/12/2026</a:t>
            </a:r>
            <a:endParaRPr lang="en-US" dirty="0"/>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dirty="0"/>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2/12/2026</a:t>
            </a:r>
            <a:endParaRPr lang="en-US" dirty="0"/>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2/12/2026</a:t>
            </a:r>
            <a:endParaRPr lang="en-US" dirty="0"/>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2/12/2026</a:t>
            </a:r>
            <a:endParaRPr lang="en-US" dirty="0"/>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dirty="0"/>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Generator Capacity Sizing</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Electric Power Load Analysis (EPLA)</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20 April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1706057970"/>
              </p:ext>
            </p:extLst>
          </p:nvPr>
        </p:nvGraphicFramePr>
        <p:xfrm>
          <a:off x="1206500" y="1690688"/>
          <a:ext cx="10147300" cy="2194560"/>
        </p:xfrm>
        <a:graphic>
          <a:graphicData uri="http://schemas.openxmlformats.org/drawingml/2006/table">
            <a:tbl>
              <a:tblPr/>
              <a:tblGrid>
                <a:gridCol w="7362692">
                  <a:extLst>
                    <a:ext uri="{9D8B030D-6E8A-4147-A177-3AD203B41FA5}">
                      <a16:colId xmlns:a16="http://schemas.microsoft.com/office/drawing/2014/main" val="136993684"/>
                    </a:ext>
                  </a:extLst>
                </a:gridCol>
                <a:gridCol w="2784608">
                  <a:extLst>
                    <a:ext uri="{9D8B030D-6E8A-4147-A177-3AD203B41FA5}">
                      <a16:colId xmlns:a16="http://schemas.microsoft.com/office/drawing/2014/main" val="3524295997"/>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tx1"/>
                          </a:solidFill>
                          <a:latin typeface="+mn-lt"/>
                          <a:ea typeface="+mn-ea"/>
                          <a:cs typeface="+mn-cs"/>
                        </a:rPr>
                        <a:t>What are the sources of requirements for determining the number and type of generator sets?</a:t>
                      </a:r>
                    </a:p>
                  </a:txBody>
                  <a:tcPr anchor="ctr">
                    <a:lnL>
                      <a:noFill/>
                    </a:lnL>
                    <a:lnR>
                      <a:noFill/>
                    </a:lnR>
                    <a:lnT>
                      <a:noFill/>
                    </a:lnT>
                    <a:lnB>
                      <a:noFill/>
                    </a:lnB>
                    <a:noFill/>
                  </a:tcPr>
                </a:tc>
                <a:tc>
                  <a:txBody>
                    <a:bodyPr/>
                    <a:lstStyle/>
                    <a:p>
                      <a:pPr>
                        <a:buNone/>
                      </a:pPr>
                      <a:r>
                        <a:rPr lang="en-US" sz="2000" dirty="0"/>
                        <a:t>Remember</a:t>
                      </a:r>
                    </a:p>
                  </a:txBody>
                  <a:tcPr anchor="ctr">
                    <a:lnL>
                      <a:noFill/>
                    </a:lnL>
                    <a:lnR>
                      <a:noFill/>
                    </a:lnR>
                    <a:lnT>
                      <a:noFill/>
                    </a:lnT>
                    <a:lnB>
                      <a:noFill/>
                    </a:lnB>
                    <a:noFill/>
                  </a:tcPr>
                </a:tc>
                <a:extLst>
                  <a:ext uri="{0D108BD9-81ED-4DB2-BD59-A6C34878D82A}">
                    <a16:rowId xmlns:a16="http://schemas.microsoft.com/office/drawing/2014/main" val="3621392832"/>
                  </a:ext>
                </a:extLst>
              </a:tr>
              <a:tr h="0">
                <a:tc>
                  <a:txBody>
                    <a:bodyPr/>
                    <a:lstStyle/>
                    <a:p>
                      <a:pPr>
                        <a:buNone/>
                      </a:pPr>
                      <a:r>
                        <a:rPr lang="en-US" sz="2000" kern="1200" dirty="0">
                          <a:solidFill>
                            <a:schemeClr val="tx1"/>
                          </a:solidFill>
                          <a:latin typeface="+mn-lt"/>
                          <a:ea typeface="+mn-ea"/>
                          <a:cs typeface="+mn-cs"/>
                        </a:rPr>
                        <a:t>What are the requirements for determining the number and type of generator sets for IPS and non-IPS ships?</a:t>
                      </a:r>
                    </a:p>
                  </a:txBody>
                  <a:tcPr anchor="ctr">
                    <a:lnL>
                      <a:noFill/>
                    </a:lnL>
                    <a:lnR>
                      <a:noFill/>
                    </a:lnR>
                    <a:lnT>
                      <a:noFill/>
                    </a:lnT>
                    <a:lnB>
                      <a:noFill/>
                    </a:lnB>
                    <a:noFill/>
                  </a:tcPr>
                </a:tc>
                <a:tc>
                  <a:txBody>
                    <a:bodyPr/>
                    <a:lstStyle/>
                    <a:p>
                      <a:pPr>
                        <a:buNone/>
                      </a:pPr>
                      <a:r>
                        <a:rPr lang="en-US" sz="20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000" kern="1200" dirty="0">
                          <a:solidFill>
                            <a:schemeClr val="tx1"/>
                          </a:solidFill>
                          <a:latin typeface="+mn-lt"/>
                          <a:ea typeface="+mn-ea"/>
                          <a:cs typeface="+mn-cs"/>
                        </a:rPr>
                        <a:t>What other considerations are there for selecting generator sets?</a:t>
                      </a:r>
                      <a:endParaRPr lang="en-US" sz="2000" dirty="0"/>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000" kern="1200" dirty="0">
                          <a:solidFill>
                            <a:schemeClr val="tx1"/>
                          </a:solidFill>
                          <a:latin typeface="+mn-lt"/>
                          <a:ea typeface="+mn-ea"/>
                          <a:cs typeface="+mn-cs"/>
                        </a:rPr>
                        <a:t>What are the requirements for emergency generator sets?	</a:t>
                      </a:r>
                    </a:p>
                  </a:txBody>
                  <a:tcPr anchor="ctr">
                    <a:lnL>
                      <a:noFill/>
                    </a:lnL>
                    <a:lnR>
                      <a:noFill/>
                    </a:lnR>
                    <a:lnT>
                      <a:noFill/>
                    </a:lnT>
                    <a:lnB>
                      <a:noFill/>
                    </a:lnB>
                    <a:noFill/>
                  </a:tcPr>
                </a:tc>
                <a:tc>
                  <a:txBody>
                    <a:bodyPr/>
                    <a:lstStyle/>
                    <a:p>
                      <a:pPr>
                        <a:buNone/>
                      </a:pPr>
                      <a:r>
                        <a:rPr lang="en-US" sz="2000" dirty="0"/>
                        <a:t>Understand</a:t>
                      </a:r>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dirty="0"/>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2/12/2026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BD33-4040-127A-1F3D-C4B9FA3FACFC}"/>
              </a:ext>
            </a:extLst>
          </p:cNvPr>
          <p:cNvSpPr>
            <a:spLocks noGrp="1"/>
          </p:cNvSpPr>
          <p:nvPr>
            <p:ph type="title"/>
          </p:nvPr>
        </p:nvSpPr>
        <p:spPr/>
        <p:txBody>
          <a:bodyPr/>
          <a:lstStyle/>
          <a:p>
            <a:r>
              <a:rPr lang="en-US" dirty="0"/>
              <a:t>Sources of requirements</a:t>
            </a:r>
          </a:p>
        </p:txBody>
      </p:sp>
      <p:sp>
        <p:nvSpPr>
          <p:cNvPr id="3" name="Content Placeholder 2">
            <a:extLst>
              <a:ext uri="{FF2B5EF4-FFF2-40B4-BE49-F238E27FC236}">
                <a16:creationId xmlns:a16="http://schemas.microsoft.com/office/drawing/2014/main" id="{462F2F83-AF5C-861F-11E9-9974C9582F3E}"/>
              </a:ext>
            </a:extLst>
          </p:cNvPr>
          <p:cNvSpPr>
            <a:spLocks noGrp="1"/>
          </p:cNvSpPr>
          <p:nvPr>
            <p:ph idx="1"/>
          </p:nvPr>
        </p:nvSpPr>
        <p:spPr>
          <a:xfrm>
            <a:off x="838200" y="1825625"/>
            <a:ext cx="10020300" cy="4351338"/>
          </a:xfrm>
        </p:spPr>
        <p:txBody>
          <a:bodyPr>
            <a:normAutofit/>
          </a:bodyPr>
          <a:lstStyle/>
          <a:p>
            <a:r>
              <a:rPr lang="en-US" dirty="0"/>
              <a:t>46 CFR 111.10 Coast Guard, Department of Homeland Security, Electrical Engineering, Electrical Systems – General Requirements. </a:t>
            </a:r>
          </a:p>
          <a:p>
            <a:r>
              <a:rPr lang="en-US" dirty="0"/>
              <a:t>46 CFR 112 Coast Guard, Department of Homeland Security, Electrical Engineering, Emergency Lighting and Power Systems. </a:t>
            </a:r>
          </a:p>
          <a:p>
            <a:r>
              <a:rPr lang="en-US" dirty="0"/>
              <a:t>ABS Marine Vessel Rules </a:t>
            </a:r>
          </a:p>
          <a:p>
            <a:r>
              <a:rPr lang="en-US" dirty="0"/>
              <a:t>IEEE Std 45.1, IEEE Recommended Practice for Electrical Installations on Shipboard—Design </a:t>
            </a:r>
          </a:p>
        </p:txBody>
      </p:sp>
      <p:sp>
        <p:nvSpPr>
          <p:cNvPr id="4" name="Date Placeholder 3">
            <a:extLst>
              <a:ext uri="{FF2B5EF4-FFF2-40B4-BE49-F238E27FC236}">
                <a16:creationId xmlns:a16="http://schemas.microsoft.com/office/drawing/2014/main" id="{5229D31D-6CA4-B973-7E8E-C466781AA86C}"/>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C3E1E6DB-27B3-330E-14F4-561A3D71A32E}"/>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944D8A59-5826-DBA6-8F8D-190BA41219AE}"/>
              </a:ext>
            </a:extLst>
          </p:cNvPr>
          <p:cNvSpPr>
            <a:spLocks noGrp="1"/>
          </p:cNvSpPr>
          <p:nvPr>
            <p:ph type="sldNum" sz="quarter" idx="12"/>
          </p:nvPr>
        </p:nvSpPr>
        <p:spPr/>
        <p:txBody>
          <a:bodyPr/>
          <a:lstStyle/>
          <a:p>
            <a:fld id="{13E3B7D2-2C23-477A-B7E5-64419E75BE45}" type="slidenum">
              <a:rPr lang="en-US" smtClean="0"/>
              <a:t>3</a:t>
            </a:fld>
            <a:endParaRPr lang="en-US" dirty="0"/>
          </a:p>
        </p:txBody>
      </p:sp>
    </p:spTree>
    <p:extLst>
      <p:ext uri="{BB962C8B-B14F-4D97-AF65-F5344CB8AC3E}">
        <p14:creationId xmlns:p14="http://schemas.microsoft.com/office/powerpoint/2010/main" val="296893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AA44-C2AA-AFC9-A650-F92BE42DEAD3}"/>
              </a:ext>
            </a:extLst>
          </p:cNvPr>
          <p:cNvSpPr>
            <a:spLocks noGrp="1"/>
          </p:cNvSpPr>
          <p:nvPr>
            <p:ph type="title"/>
          </p:nvPr>
        </p:nvSpPr>
        <p:spPr/>
        <p:txBody>
          <a:bodyPr/>
          <a:lstStyle/>
          <a:p>
            <a:r>
              <a:rPr lang="en-US" dirty="0"/>
              <a:t>Basic Requirements</a:t>
            </a:r>
          </a:p>
        </p:txBody>
      </p:sp>
      <p:sp>
        <p:nvSpPr>
          <p:cNvPr id="3" name="Content Placeholder 2">
            <a:extLst>
              <a:ext uri="{FF2B5EF4-FFF2-40B4-BE49-F238E27FC236}">
                <a16:creationId xmlns:a16="http://schemas.microsoft.com/office/drawing/2014/main" id="{7BAAB7ED-843A-519B-2118-2C89BAC87708}"/>
              </a:ext>
            </a:extLst>
          </p:cNvPr>
          <p:cNvSpPr>
            <a:spLocks noGrp="1"/>
          </p:cNvSpPr>
          <p:nvPr>
            <p:ph idx="1"/>
          </p:nvPr>
        </p:nvSpPr>
        <p:spPr/>
        <p:txBody>
          <a:bodyPr/>
          <a:lstStyle/>
          <a:p>
            <a:r>
              <a:rPr lang="en-US" dirty="0"/>
              <a:t>Supply the maximum margined electric load with service life allowance.</a:t>
            </a:r>
          </a:p>
          <a:p>
            <a:r>
              <a:rPr lang="en-US" dirty="0"/>
              <a:t>With the largest generator set out of service …</a:t>
            </a:r>
          </a:p>
          <a:p>
            <a:pPr lvl="1"/>
            <a:r>
              <a:rPr lang="en-US" dirty="0"/>
              <a:t>Non-IPS ships: Supply the maximum margined electric load with service life allowance.</a:t>
            </a:r>
          </a:p>
          <a:p>
            <a:pPr lvl="1"/>
            <a:r>
              <a:rPr lang="en-US" dirty="0"/>
              <a:t>IPS ships: Supply the maximum margined ship service electric load with service life allowance plus sufficient propulsion power to achieve the smaller of one half the design speed or 7 knots. (IEEE Std 45.1)</a:t>
            </a:r>
          </a:p>
          <a:p>
            <a:pPr lvl="1"/>
            <a:r>
              <a:rPr lang="en-US" dirty="0"/>
              <a:t>Note: CFR requirements are stated somewhat differently</a:t>
            </a:r>
          </a:p>
        </p:txBody>
      </p:sp>
      <p:sp>
        <p:nvSpPr>
          <p:cNvPr id="4" name="Date Placeholder 3">
            <a:extLst>
              <a:ext uri="{FF2B5EF4-FFF2-40B4-BE49-F238E27FC236}">
                <a16:creationId xmlns:a16="http://schemas.microsoft.com/office/drawing/2014/main" id="{D91A1945-8791-EE89-262F-2A281870E0A2}"/>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7E6D675D-6DE2-EDDE-7524-85DD7D7EF577}"/>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368B25D1-9944-C336-50F6-7AEF6CC0A7C7}"/>
              </a:ext>
            </a:extLst>
          </p:cNvPr>
          <p:cNvSpPr>
            <a:spLocks noGrp="1"/>
          </p:cNvSpPr>
          <p:nvPr>
            <p:ph type="sldNum" sz="quarter" idx="12"/>
          </p:nvPr>
        </p:nvSpPr>
        <p:spPr/>
        <p:txBody>
          <a:bodyPr/>
          <a:lstStyle/>
          <a:p>
            <a:fld id="{13E3B7D2-2C23-477A-B7E5-64419E75BE45}" type="slidenum">
              <a:rPr lang="en-US" smtClean="0"/>
              <a:t>4</a:t>
            </a:fld>
            <a:endParaRPr lang="en-US" dirty="0"/>
          </a:p>
        </p:txBody>
      </p:sp>
    </p:spTree>
    <p:extLst>
      <p:ext uri="{BB962C8B-B14F-4D97-AF65-F5344CB8AC3E}">
        <p14:creationId xmlns:p14="http://schemas.microsoft.com/office/powerpoint/2010/main" val="2742693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D6983-521E-76D3-6775-9C5D32973E4B}"/>
              </a:ext>
            </a:extLst>
          </p:cNvPr>
          <p:cNvSpPr>
            <a:spLocks noGrp="1"/>
          </p:cNvSpPr>
          <p:nvPr>
            <p:ph type="title"/>
          </p:nvPr>
        </p:nvSpPr>
        <p:spPr/>
        <p:txBody>
          <a:bodyPr/>
          <a:lstStyle/>
          <a:p>
            <a:r>
              <a:rPr lang="en-US" dirty="0"/>
              <a:t>Other considerations</a:t>
            </a:r>
          </a:p>
        </p:txBody>
      </p:sp>
      <p:sp>
        <p:nvSpPr>
          <p:cNvPr id="3" name="Content Placeholder 2">
            <a:extLst>
              <a:ext uri="{FF2B5EF4-FFF2-40B4-BE49-F238E27FC236}">
                <a16:creationId xmlns:a16="http://schemas.microsoft.com/office/drawing/2014/main" id="{93123336-973D-F62D-3ADD-D95A2114C313}"/>
              </a:ext>
            </a:extLst>
          </p:cNvPr>
          <p:cNvSpPr>
            <a:spLocks noGrp="1"/>
          </p:cNvSpPr>
          <p:nvPr>
            <p:ph idx="1"/>
          </p:nvPr>
        </p:nvSpPr>
        <p:spPr>
          <a:xfrm>
            <a:off x="838200" y="1825624"/>
            <a:ext cx="10515600" cy="4530725"/>
          </a:xfrm>
        </p:spPr>
        <p:txBody>
          <a:bodyPr>
            <a:normAutofit fontScale="85000" lnSpcReduction="20000"/>
          </a:bodyPr>
          <a:lstStyle/>
          <a:p>
            <a:r>
              <a:rPr lang="en-US" dirty="0"/>
              <a:t>Commonality of generator sets</a:t>
            </a:r>
          </a:p>
          <a:p>
            <a:pPr lvl="1"/>
            <a:r>
              <a:rPr lang="en-US" dirty="0"/>
              <a:t>Try to keep the number of types to 1 or 2</a:t>
            </a:r>
          </a:p>
          <a:p>
            <a:pPr lvl="1"/>
            <a:r>
              <a:rPr lang="en-US" dirty="0"/>
              <a:t>Reduce logistics support and training requirements</a:t>
            </a:r>
          </a:p>
          <a:p>
            <a:pPr lvl="1"/>
            <a:r>
              <a:rPr lang="en-US" dirty="0"/>
              <a:t>Transient response of operating different types of generator sets should be performed</a:t>
            </a:r>
          </a:p>
          <a:p>
            <a:r>
              <a:rPr lang="en-US" dirty="0"/>
              <a:t>Minimum loading of generator sets</a:t>
            </a:r>
          </a:p>
          <a:p>
            <a:pPr lvl="1"/>
            <a:r>
              <a:rPr lang="en-US" dirty="0"/>
              <a:t>Create a generator set scheduling table</a:t>
            </a:r>
          </a:p>
          <a:p>
            <a:pPr lvl="1"/>
            <a:r>
              <a:rPr lang="en-US" dirty="0"/>
              <a:t>Ensure complete range from minimum load (without SLA) to maximum (with SLA) can be supported without overloading or light loading any generator set</a:t>
            </a:r>
          </a:p>
          <a:p>
            <a:pPr lvl="2"/>
            <a:r>
              <a:rPr lang="en-US" dirty="0"/>
              <a:t>Most prime movers should not be operated for extended periods of time below a specified power level – typically 20% of its rating.</a:t>
            </a:r>
          </a:p>
          <a:p>
            <a:pPr lvl="2"/>
            <a:r>
              <a:rPr lang="en-US" dirty="0"/>
              <a:t>If light loading is unavoidable, then determine impact on operating and support costs.</a:t>
            </a:r>
          </a:p>
          <a:p>
            <a:pPr lvl="1"/>
            <a:r>
              <a:rPr lang="en-US" dirty="0"/>
              <a:t>Options to avoid light loading</a:t>
            </a:r>
          </a:p>
          <a:p>
            <a:pPr lvl="2"/>
            <a:r>
              <a:rPr lang="en-US" dirty="0"/>
              <a:t>Use an MTG /MDG (large generator set) with a lower rating and more ATG/ADG (smaller generator sets).</a:t>
            </a:r>
          </a:p>
          <a:p>
            <a:pPr lvl="2"/>
            <a:r>
              <a:rPr lang="en-US" dirty="0"/>
              <a:t>If allowed, use energy storage (ESM-F2 functionality) with a power rating equal to the ATG/ADG and operate with only a single generator set online.</a:t>
            </a:r>
          </a:p>
        </p:txBody>
      </p:sp>
      <p:sp>
        <p:nvSpPr>
          <p:cNvPr id="4" name="Date Placeholder 3">
            <a:extLst>
              <a:ext uri="{FF2B5EF4-FFF2-40B4-BE49-F238E27FC236}">
                <a16:creationId xmlns:a16="http://schemas.microsoft.com/office/drawing/2014/main" id="{F474A1D8-D6D1-2142-0575-D4FA1EFBA581}"/>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E09D2EA2-3DCF-DF27-03B7-EEF7D61FE206}"/>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84D35D92-4501-7AAC-4E68-B56E909173C8}"/>
              </a:ext>
            </a:extLst>
          </p:cNvPr>
          <p:cNvSpPr>
            <a:spLocks noGrp="1"/>
          </p:cNvSpPr>
          <p:nvPr>
            <p:ph type="sldNum" sz="quarter" idx="12"/>
          </p:nvPr>
        </p:nvSpPr>
        <p:spPr/>
        <p:txBody>
          <a:bodyPr/>
          <a:lstStyle/>
          <a:p>
            <a:fld id="{13E3B7D2-2C23-477A-B7E5-64419E75BE45}" type="slidenum">
              <a:rPr lang="en-US" smtClean="0"/>
              <a:t>5</a:t>
            </a:fld>
            <a:endParaRPr lang="en-US" dirty="0"/>
          </a:p>
        </p:txBody>
      </p:sp>
    </p:spTree>
    <p:extLst>
      <p:ext uri="{BB962C8B-B14F-4D97-AF65-F5344CB8AC3E}">
        <p14:creationId xmlns:p14="http://schemas.microsoft.com/office/powerpoint/2010/main" val="920390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DBAD7-CF42-7ADF-1F4E-4F7872C9E1EC}"/>
              </a:ext>
            </a:extLst>
          </p:cNvPr>
          <p:cNvSpPr>
            <a:spLocks noGrp="1"/>
          </p:cNvSpPr>
          <p:nvPr>
            <p:ph type="title"/>
          </p:nvPr>
        </p:nvSpPr>
        <p:spPr/>
        <p:txBody>
          <a:bodyPr/>
          <a:lstStyle/>
          <a:p>
            <a:r>
              <a:rPr lang="en-US" dirty="0"/>
              <a:t>Other considerations (continued)</a:t>
            </a:r>
          </a:p>
        </p:txBody>
      </p:sp>
      <p:sp>
        <p:nvSpPr>
          <p:cNvPr id="3" name="Content Placeholder 2">
            <a:extLst>
              <a:ext uri="{FF2B5EF4-FFF2-40B4-BE49-F238E27FC236}">
                <a16:creationId xmlns:a16="http://schemas.microsoft.com/office/drawing/2014/main" id="{A727AD73-5491-2C64-7D84-2E42CDF92787}"/>
              </a:ext>
            </a:extLst>
          </p:cNvPr>
          <p:cNvSpPr>
            <a:spLocks noGrp="1"/>
          </p:cNvSpPr>
          <p:nvPr>
            <p:ph idx="1"/>
          </p:nvPr>
        </p:nvSpPr>
        <p:spPr>
          <a:xfrm>
            <a:off x="533400" y="1587500"/>
            <a:ext cx="10960100" cy="4768850"/>
          </a:xfrm>
        </p:spPr>
        <p:txBody>
          <a:bodyPr>
            <a:normAutofit fontScale="92500" lnSpcReduction="10000"/>
          </a:bodyPr>
          <a:lstStyle/>
          <a:p>
            <a:r>
              <a:rPr lang="en-US" dirty="0"/>
              <a:t>Ability to evenly power main switchboards or buses in split plant</a:t>
            </a:r>
          </a:p>
          <a:p>
            <a:pPr lvl="1"/>
            <a:r>
              <a:rPr lang="en-US" dirty="0"/>
              <a:t>For IPS usually results in an even number of MTG/MDGs and ATG/ADGs</a:t>
            </a:r>
          </a:p>
          <a:p>
            <a:pPr lvl="1"/>
            <a:r>
              <a:rPr lang="en-US" dirty="0"/>
              <a:t>For non-IPS usually results in an odd number of generator sets</a:t>
            </a:r>
          </a:p>
          <a:p>
            <a:pPr lvl="2"/>
            <a:r>
              <a:rPr lang="en-US" dirty="0"/>
              <a:t>Requirement to supply load with largest generator set out of service</a:t>
            </a:r>
          </a:p>
          <a:p>
            <a:r>
              <a:rPr lang="en-US" dirty="0"/>
              <a:t>Fault current</a:t>
            </a:r>
          </a:p>
          <a:p>
            <a:pPr lvl="1"/>
            <a:r>
              <a:rPr lang="en-US" dirty="0"/>
              <a:t>If largest generator set is greater than about 10 times the power rating of the smallest generator set, then smallest generator set’s fault current may be less than the rated current of the largest generator set.</a:t>
            </a:r>
          </a:p>
          <a:p>
            <a:pPr lvl="2"/>
            <a:r>
              <a:rPr lang="en-US" dirty="0"/>
              <a:t>May preclude using traditional time-current based circuit breaker coordination</a:t>
            </a:r>
          </a:p>
          <a:p>
            <a:pPr lvl="1"/>
            <a:r>
              <a:rPr lang="en-US" dirty="0"/>
              <a:t>If high voltage to low voltage transformers employed, the fault current on the secondary of the transformer may be greater than circuit breakers can interrupt.</a:t>
            </a:r>
          </a:p>
          <a:p>
            <a:pPr lvl="2"/>
            <a:r>
              <a:rPr lang="en-US" dirty="0"/>
              <a:t>May require: </a:t>
            </a:r>
          </a:p>
          <a:p>
            <a:pPr lvl="3"/>
            <a:r>
              <a:rPr lang="en-US" dirty="0"/>
              <a:t>operating in split plant; </a:t>
            </a:r>
          </a:p>
          <a:p>
            <a:pPr lvl="3"/>
            <a:r>
              <a:rPr lang="en-US" dirty="0"/>
              <a:t>more, lower rated transformers; </a:t>
            </a:r>
          </a:p>
          <a:p>
            <a:pPr lvl="3"/>
            <a:r>
              <a:rPr lang="en-US" dirty="0"/>
              <a:t>isolating power electronic converters</a:t>
            </a:r>
          </a:p>
        </p:txBody>
      </p:sp>
      <p:sp>
        <p:nvSpPr>
          <p:cNvPr id="4" name="Date Placeholder 3">
            <a:extLst>
              <a:ext uri="{FF2B5EF4-FFF2-40B4-BE49-F238E27FC236}">
                <a16:creationId xmlns:a16="http://schemas.microsoft.com/office/drawing/2014/main" id="{4729B5BB-F30A-063B-DF03-8BBA07082E82}"/>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D08BF8AF-9A6E-84E3-0CC0-4D5CCE8E49EA}"/>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0A6113C3-4956-3334-07C3-ED7252BFD555}"/>
              </a:ext>
            </a:extLst>
          </p:cNvPr>
          <p:cNvSpPr>
            <a:spLocks noGrp="1"/>
          </p:cNvSpPr>
          <p:nvPr>
            <p:ph type="sldNum" sz="quarter" idx="12"/>
          </p:nvPr>
        </p:nvSpPr>
        <p:spPr/>
        <p:txBody>
          <a:bodyPr/>
          <a:lstStyle/>
          <a:p>
            <a:fld id="{13E3B7D2-2C23-477A-B7E5-64419E75BE45}" type="slidenum">
              <a:rPr lang="en-US" smtClean="0"/>
              <a:t>6</a:t>
            </a:fld>
            <a:endParaRPr lang="en-US" dirty="0"/>
          </a:p>
        </p:txBody>
      </p:sp>
    </p:spTree>
    <p:extLst>
      <p:ext uri="{BB962C8B-B14F-4D97-AF65-F5344CB8AC3E}">
        <p14:creationId xmlns:p14="http://schemas.microsoft.com/office/powerpoint/2010/main" val="3917600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53BD4-96C2-C755-C967-0BB756AE94B0}"/>
              </a:ext>
            </a:extLst>
          </p:cNvPr>
          <p:cNvSpPr>
            <a:spLocks noGrp="1"/>
          </p:cNvSpPr>
          <p:nvPr>
            <p:ph type="title"/>
          </p:nvPr>
        </p:nvSpPr>
        <p:spPr/>
        <p:txBody>
          <a:bodyPr/>
          <a:lstStyle/>
          <a:p>
            <a:r>
              <a:rPr lang="en-US" dirty="0"/>
              <a:t>Other considerations (continued)</a:t>
            </a:r>
          </a:p>
        </p:txBody>
      </p:sp>
      <p:sp>
        <p:nvSpPr>
          <p:cNvPr id="3" name="Content Placeholder 2">
            <a:extLst>
              <a:ext uri="{FF2B5EF4-FFF2-40B4-BE49-F238E27FC236}">
                <a16:creationId xmlns:a16="http://schemas.microsoft.com/office/drawing/2014/main" id="{EB3B6E71-E2FF-A649-AE51-AD401CB3F160}"/>
              </a:ext>
            </a:extLst>
          </p:cNvPr>
          <p:cNvSpPr>
            <a:spLocks noGrp="1"/>
          </p:cNvSpPr>
          <p:nvPr>
            <p:ph idx="1"/>
          </p:nvPr>
        </p:nvSpPr>
        <p:spPr/>
        <p:txBody>
          <a:bodyPr/>
          <a:lstStyle/>
          <a:p>
            <a:r>
              <a:rPr lang="en-US" dirty="0"/>
              <a:t>Dynamic response of paralleled generator sets</a:t>
            </a:r>
          </a:p>
          <a:p>
            <a:pPr lvl="1"/>
            <a:r>
              <a:rPr lang="en-US" dirty="0"/>
              <a:t>Different generator sets will have different dynamic responses when subjected to disturbances.</a:t>
            </a:r>
          </a:p>
          <a:p>
            <a:pPr lvl="1"/>
            <a:r>
              <a:rPr lang="en-US" dirty="0"/>
              <a:t>If paralleled generator sets of different types are subjected to a disturbance, the resulting transient response may lead to one or both generator sets tripping offline.</a:t>
            </a:r>
          </a:p>
          <a:p>
            <a:pPr lvl="1"/>
            <a:r>
              <a:rPr lang="en-US" dirty="0"/>
              <a:t>May be addressed through</a:t>
            </a:r>
          </a:p>
          <a:p>
            <a:pPr lvl="2"/>
            <a:r>
              <a:rPr lang="en-US" dirty="0"/>
              <a:t>Advanced controls</a:t>
            </a:r>
          </a:p>
          <a:p>
            <a:pPr lvl="2"/>
            <a:r>
              <a:rPr lang="en-US" dirty="0"/>
              <a:t>Energy storage with ESM-F4 functionality</a:t>
            </a:r>
          </a:p>
        </p:txBody>
      </p:sp>
      <p:sp>
        <p:nvSpPr>
          <p:cNvPr id="4" name="Date Placeholder 3">
            <a:extLst>
              <a:ext uri="{FF2B5EF4-FFF2-40B4-BE49-F238E27FC236}">
                <a16:creationId xmlns:a16="http://schemas.microsoft.com/office/drawing/2014/main" id="{49942629-A16A-2C36-301E-99B45E62EC58}"/>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E4955227-0E36-5B46-5763-F83725351EFC}"/>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2F58E914-1ED3-FA78-E6F2-AD6A7BB310BA}"/>
              </a:ext>
            </a:extLst>
          </p:cNvPr>
          <p:cNvSpPr>
            <a:spLocks noGrp="1"/>
          </p:cNvSpPr>
          <p:nvPr>
            <p:ph type="sldNum" sz="quarter" idx="12"/>
          </p:nvPr>
        </p:nvSpPr>
        <p:spPr/>
        <p:txBody>
          <a:bodyPr/>
          <a:lstStyle/>
          <a:p>
            <a:fld id="{13E3B7D2-2C23-477A-B7E5-64419E75BE45}" type="slidenum">
              <a:rPr lang="en-US" smtClean="0"/>
              <a:t>7</a:t>
            </a:fld>
            <a:endParaRPr lang="en-US" dirty="0"/>
          </a:p>
        </p:txBody>
      </p:sp>
    </p:spTree>
    <p:extLst>
      <p:ext uri="{BB962C8B-B14F-4D97-AF65-F5344CB8AC3E}">
        <p14:creationId xmlns:p14="http://schemas.microsoft.com/office/powerpoint/2010/main" val="1383702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F13CE-4B4C-3093-249C-9FA010D7D93E}"/>
              </a:ext>
            </a:extLst>
          </p:cNvPr>
          <p:cNvSpPr>
            <a:spLocks noGrp="1"/>
          </p:cNvSpPr>
          <p:nvPr>
            <p:ph type="title"/>
          </p:nvPr>
        </p:nvSpPr>
        <p:spPr/>
        <p:txBody>
          <a:bodyPr/>
          <a:lstStyle/>
          <a:p>
            <a:r>
              <a:rPr lang="en-US" dirty="0"/>
              <a:t>Emergency Generators</a:t>
            </a:r>
          </a:p>
        </p:txBody>
      </p:sp>
      <p:sp>
        <p:nvSpPr>
          <p:cNvPr id="3" name="Content Placeholder 2">
            <a:extLst>
              <a:ext uri="{FF2B5EF4-FFF2-40B4-BE49-F238E27FC236}">
                <a16:creationId xmlns:a16="http://schemas.microsoft.com/office/drawing/2014/main" id="{FB8C3C71-77CC-D7E5-C01B-359A2E366118}"/>
              </a:ext>
            </a:extLst>
          </p:cNvPr>
          <p:cNvSpPr>
            <a:spLocks noGrp="1"/>
          </p:cNvSpPr>
          <p:nvPr>
            <p:ph idx="1"/>
          </p:nvPr>
        </p:nvSpPr>
        <p:spPr/>
        <p:txBody>
          <a:bodyPr>
            <a:normAutofit fontScale="92500"/>
          </a:bodyPr>
          <a:lstStyle/>
          <a:p>
            <a:r>
              <a:rPr lang="en-US" dirty="0"/>
              <a:t>Supply power to the emergency switchboard.</a:t>
            </a:r>
          </a:p>
          <a:p>
            <a:r>
              <a:rPr lang="en-US" dirty="0"/>
              <a:t>Prime mover must be either a diesel engine or gas turbine.</a:t>
            </a:r>
          </a:p>
          <a:p>
            <a:r>
              <a:rPr lang="en-US" dirty="0"/>
              <a:t>Must start and power the emergency switchboard within 45 seconds.</a:t>
            </a:r>
          </a:p>
          <a:p>
            <a:r>
              <a:rPr lang="en-US" dirty="0"/>
              <a:t>Rating normally no less than the connected load of the emergency loads.</a:t>
            </a:r>
          </a:p>
          <a:p>
            <a:pPr lvl="1"/>
            <a:r>
              <a:rPr lang="en-US" dirty="0"/>
              <a:t>Some ships use a standby generator as an emergency generator.</a:t>
            </a:r>
          </a:p>
          <a:p>
            <a:pPr lvl="2"/>
            <a:r>
              <a:rPr lang="en-US" dirty="0"/>
              <a:t>Requires robust and reliable load shedding with emergency loads the highest priority.</a:t>
            </a:r>
          </a:p>
          <a:p>
            <a:pPr lvl="2"/>
            <a:r>
              <a:rPr lang="en-US" dirty="0"/>
              <a:t>Standby generator should meet same requirements as emergency generator.</a:t>
            </a:r>
          </a:p>
          <a:p>
            <a:pPr lvl="1"/>
            <a:r>
              <a:rPr lang="en-US" dirty="0"/>
              <a:t>Rating can be less than the connected load of the emergency loads with sufficient analysis to indicate the rating of the emergency generator is sufficient.</a:t>
            </a:r>
          </a:p>
          <a:p>
            <a:endParaRPr lang="en-US" dirty="0"/>
          </a:p>
        </p:txBody>
      </p:sp>
      <p:sp>
        <p:nvSpPr>
          <p:cNvPr id="4" name="Date Placeholder 3">
            <a:extLst>
              <a:ext uri="{FF2B5EF4-FFF2-40B4-BE49-F238E27FC236}">
                <a16:creationId xmlns:a16="http://schemas.microsoft.com/office/drawing/2014/main" id="{85AA111A-0F23-022D-F513-E51FBC2FFBBE}"/>
              </a:ext>
            </a:extLst>
          </p:cNvPr>
          <p:cNvSpPr>
            <a:spLocks noGrp="1"/>
          </p:cNvSpPr>
          <p:nvPr>
            <p:ph type="dt" sz="half" idx="10"/>
          </p:nvPr>
        </p:nvSpPr>
        <p:spPr/>
        <p:txBody>
          <a:bodyPr/>
          <a:lstStyle/>
          <a:p>
            <a:r>
              <a:rPr lang="en-US"/>
              <a:t>2/12/2026</a:t>
            </a:r>
            <a:endParaRPr lang="en-US" dirty="0"/>
          </a:p>
        </p:txBody>
      </p:sp>
      <p:sp>
        <p:nvSpPr>
          <p:cNvPr id="5" name="Footer Placeholder 4">
            <a:extLst>
              <a:ext uri="{FF2B5EF4-FFF2-40B4-BE49-F238E27FC236}">
                <a16:creationId xmlns:a16="http://schemas.microsoft.com/office/drawing/2014/main" id="{315EE7B7-7B23-480C-FC94-F2C56354185A}"/>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307E46A2-2F71-6139-07E9-3A028A812E88}"/>
              </a:ext>
            </a:extLst>
          </p:cNvPr>
          <p:cNvSpPr>
            <a:spLocks noGrp="1"/>
          </p:cNvSpPr>
          <p:nvPr>
            <p:ph type="sldNum" sz="quarter" idx="12"/>
          </p:nvPr>
        </p:nvSpPr>
        <p:spPr/>
        <p:txBody>
          <a:bodyPr/>
          <a:lstStyle/>
          <a:p>
            <a:fld id="{13E3B7D2-2C23-477A-B7E5-64419E75BE45}" type="slidenum">
              <a:rPr lang="en-US" smtClean="0"/>
              <a:t>8</a:t>
            </a:fld>
            <a:endParaRPr lang="en-US" dirty="0"/>
          </a:p>
        </p:txBody>
      </p:sp>
    </p:spTree>
    <p:extLst>
      <p:ext uri="{BB962C8B-B14F-4D97-AF65-F5344CB8AC3E}">
        <p14:creationId xmlns:p14="http://schemas.microsoft.com/office/powerpoint/2010/main" val="196731078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9458</TotalTime>
  <Words>862</Words>
  <Application>Microsoft Office PowerPoint</Application>
  <PresentationFormat>Widescreen</PresentationFormat>
  <Paragraphs>87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1_Office Theme</vt:lpstr>
      <vt:lpstr>Generator Capacity Sizing Electric Power Load Analysis (EPLA)  Revision of 20 April 2026</vt:lpstr>
      <vt:lpstr>Essential Questions</vt:lpstr>
      <vt:lpstr>Sources of requirements</vt:lpstr>
      <vt:lpstr>Basic Requirements</vt:lpstr>
      <vt:lpstr>Other considerations</vt:lpstr>
      <vt:lpstr>Other considerations (continued)</vt:lpstr>
      <vt:lpstr>Other considerations (continued)</vt:lpstr>
      <vt:lpstr>Emergency Generators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Generator Capacity Sizing</dc:title>
  <dc:creator>Norbert Doerry</dc:creator>
  <cp:lastModifiedBy>Norbert Doerry</cp:lastModifiedBy>
  <cp:revision>153</cp:revision>
  <dcterms:created xsi:type="dcterms:W3CDTF">2025-04-03T12:58:23Z</dcterms:created>
  <dcterms:modified xsi:type="dcterms:W3CDTF">2026-04-17T22:28:17Z</dcterms:modified>
</cp:coreProperties>
</file>